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372" r:id="rId3"/>
    <p:sldId id="371" r:id="rId4"/>
    <p:sldId id="373" r:id="rId5"/>
    <p:sldId id="320" r:id="rId6"/>
    <p:sldId id="321" r:id="rId7"/>
    <p:sldId id="374" r:id="rId8"/>
    <p:sldId id="301" r:id="rId9"/>
    <p:sldId id="302" r:id="rId10"/>
    <p:sldId id="304" r:id="rId11"/>
    <p:sldId id="303" r:id="rId12"/>
    <p:sldId id="305" r:id="rId13"/>
    <p:sldId id="306" r:id="rId14"/>
    <p:sldId id="307" r:id="rId15"/>
    <p:sldId id="308" r:id="rId16"/>
    <p:sldId id="375" r:id="rId17"/>
    <p:sldId id="376" r:id="rId18"/>
    <p:sldId id="377" r:id="rId19"/>
    <p:sldId id="378" r:id="rId20"/>
    <p:sldId id="314" r:id="rId21"/>
    <p:sldId id="315" r:id="rId22"/>
    <p:sldId id="317" r:id="rId23"/>
    <p:sldId id="318" r:id="rId24"/>
    <p:sldId id="319" r:id="rId25"/>
    <p:sldId id="322" r:id="rId26"/>
    <p:sldId id="328" r:id="rId27"/>
    <p:sldId id="329" r:id="rId28"/>
    <p:sldId id="330" r:id="rId29"/>
    <p:sldId id="331" r:id="rId30"/>
    <p:sldId id="332" r:id="rId31"/>
    <p:sldId id="333" r:id="rId32"/>
    <p:sldId id="334" r:id="rId33"/>
    <p:sldId id="335" r:id="rId34"/>
    <p:sldId id="336" r:id="rId35"/>
    <p:sldId id="260" r:id="rId36"/>
    <p:sldId id="299" r:id="rId37"/>
    <p:sldId id="323" r:id="rId38"/>
    <p:sldId id="324" r:id="rId39"/>
    <p:sldId id="325" r:id="rId40"/>
    <p:sldId id="326" r:id="rId41"/>
    <p:sldId id="327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365" r:id="rId71"/>
    <p:sldId id="366" r:id="rId72"/>
    <p:sldId id="367" r:id="rId7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16" autoAdjust="0"/>
    <p:restoredTop sz="94704" autoAdjust="0"/>
  </p:normalViewPr>
  <p:slideViewPr>
    <p:cSldViewPr>
      <p:cViewPr varScale="1">
        <p:scale>
          <a:sx n="80" d="100"/>
          <a:sy n="80" d="100"/>
        </p:scale>
        <p:origin x="63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17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07B73-5477-430B-91E0-406D0F790B0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0739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913" y="2708275"/>
            <a:ext cx="6481762" cy="89376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algn="ctr">
              <a:defRPr sz="3200"/>
            </a:lvl1pPr>
          </a:lstStyle>
          <a:p>
            <a:pPr lvl="0"/>
            <a:r>
              <a:rPr lang="ru-RU" altLang="en-US" noProof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913" y="3500438"/>
            <a:ext cx="6481762" cy="503237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ctr">
              <a:buFontTx/>
              <a:buNone/>
              <a:defRPr sz="2400" b="1"/>
            </a:lvl1pPr>
          </a:lstStyle>
          <a:p>
            <a:pPr lvl="0"/>
            <a:r>
              <a:rPr lang="ru-RU" altLang="en-US" noProof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290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45138" y="260350"/>
            <a:ext cx="1692275" cy="5256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4924425" cy="5256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80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913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9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13163" y="1052513"/>
            <a:ext cx="3092450" cy="4464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64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383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86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378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27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3416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67691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052513"/>
            <a:ext cx="63373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08080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080808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rgbClr val="08080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80808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80808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80808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png"/><Relationship Id="rId4" Type="http://schemas.openxmlformats.org/officeDocument/2006/relationships/image" Target="../media/image18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3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4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27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9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2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29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3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5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8.w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2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44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45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47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50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9.w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52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53.wm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56.w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59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52.w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975" y="2492375"/>
            <a:ext cx="4168775" cy="649288"/>
          </a:xfrm>
          <a:noFill/>
        </p:spPr>
        <p:txBody>
          <a:bodyPr/>
          <a:lstStyle/>
          <a:p>
            <a:pPr algn="l"/>
            <a:r>
              <a:rPr lang="en-US" altLang="en-US" sz="2800" dirty="0">
                <a:latin typeface="Tahoma" charset="0"/>
              </a:rPr>
              <a:t>Thinking Positively about the Future </a:t>
            </a:r>
            <a:endParaRPr lang="uk-UA" altLang="en-US" sz="2800" dirty="0"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3284538"/>
            <a:ext cx="3384550" cy="433387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en-US"/>
              <a:t>Chapter 8 </a:t>
            </a:r>
            <a:endParaRPr lang="uk-UA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 I believe I am not good in math, I may not do the assignment or may even avoid taking math.</a:t>
            </a:r>
          </a:p>
          <a:p>
            <a:pPr>
              <a:defRPr/>
            </a:pPr>
            <a:r>
              <a:rPr lang="en-US" dirty="0"/>
              <a:t>If I believe I can be good in math, I can take the steps needed to be successful.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Self-Fulfilling Prophecy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060848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Our expectations influence our behaviors.</a:t>
            </a:r>
          </a:p>
          <a:p>
            <a:pPr>
              <a:defRPr/>
            </a:pPr>
            <a:r>
              <a:rPr lang="en-US" sz="3200" dirty="0"/>
              <a:t>The behavior causes our expectations to come true.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Robert Rosenthal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Did experiments on the “self-fulfilling prophecy.”</a:t>
            </a:r>
          </a:p>
          <a:p>
            <a:pPr>
              <a:defRPr/>
            </a:pPr>
            <a:r>
              <a:rPr lang="en-US" dirty="0"/>
              <a:t>Positive expectations led to positive outcomes.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Self-Talk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thoughts or silent inner voice in our heads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863" y="3140968"/>
            <a:ext cx="4648200" cy="11803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Negative Thoughts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Can be toxic to the body</a:t>
            </a:r>
          </a:p>
          <a:p>
            <a:pPr>
              <a:defRPr/>
            </a:pPr>
            <a:r>
              <a:rPr lang="en-US" dirty="0"/>
              <a:t>Can cause biochemical changes that lead to depression</a:t>
            </a:r>
          </a:p>
        </p:txBody>
      </p:sp>
      <p:pic>
        <p:nvPicPr>
          <p:cNvPr id="271362" name="Picture 2" descr="http://drjacksinger.com/wp-content/uploads/2013/03/stick_figure_carry_text_113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3423738" cy="390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Positive Thoughts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26876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Build good self-esteem</a:t>
            </a:r>
          </a:p>
          <a:p>
            <a:pPr>
              <a:defRPr/>
            </a:pPr>
            <a:r>
              <a:rPr lang="en-US" dirty="0"/>
              <a:t>Help us to become confident in our abilities</a:t>
            </a:r>
          </a:p>
          <a:p>
            <a:pPr>
              <a:defRPr/>
            </a:pPr>
            <a:r>
              <a:rPr lang="en-US" dirty="0"/>
              <a:t>Help us to achieve our life               goals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83" y="3573016"/>
            <a:ext cx="5074417" cy="32834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427931" y="1142405"/>
            <a:ext cx="7202776" cy="1513842"/>
          </a:xfrm>
        </p:spPr>
        <p:txBody>
          <a:bodyPr/>
          <a:lstStyle/>
          <a:p>
            <a:pPr algn="l"/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On a sunny beautiful San Diego day you are walking on the beach and suddenly to stub you toe on something in the sand.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  <a:t>   </a:t>
            </a:r>
            <a:br>
              <a:rPr lang="en-US" altLang="en-US" sz="2101" dirty="0">
                <a:solidFill>
                  <a:schemeClr val="tx2"/>
                </a:solidFill>
                <a:latin typeface="Century Gothic" panose="020B0502020202020204" pitchFamily="34" charset="0"/>
              </a:rPr>
            </a:br>
            <a:endParaRPr lang="en-US" altLang="en-US" sz="210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703" y="3877725"/>
            <a:ext cx="2453857" cy="1649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7207" y="5242863"/>
            <a:ext cx="262535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12145" y="2857351"/>
            <a:ext cx="6916951" cy="1062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You look down and see something is stuck in the sand. You bend over and pick it up. You brush off the sand off, It’s a lamp!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260648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Affirmations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7777" y="3406737"/>
            <a:ext cx="6916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The lamp tells you it will grant you 3 wishes with the following 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conditions.</a:t>
            </a:r>
          </a:p>
          <a:p>
            <a:endParaRPr lang="en-US" dirty="0">
              <a:solidFill>
                <a:schemeClr val="tx2"/>
              </a:solidFill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1. You cannot wish for money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2. You cannot wish for more wishes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3. It must be for you</a:t>
            </a:r>
          </a:p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4. It must me realistic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r>
              <a:rPr lang="en-US" altLang="en-US" dirty="0">
                <a:solidFill>
                  <a:srgbClr val="FF0000"/>
                </a:solidFill>
                <a:latin typeface="Albertus MT" panose="020E0602030304020304" pitchFamily="34" charset="0"/>
              </a:rPr>
              <a:t>                    What three wishes would you wish for?</a:t>
            </a:r>
          </a:p>
          <a:p>
            <a:endParaRPr lang="en-US" altLang="en-US" dirty="0"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53" y="970910"/>
            <a:ext cx="3612229" cy="2428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2570" y="3086011"/>
            <a:ext cx="38872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256436" y="1028075"/>
            <a:ext cx="6607643" cy="222369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C000"/>
                </a:solidFill>
                <a:latin typeface="Arial Rounded MT Bold" panose="020F0704030504030204" pitchFamily="34" charset="0"/>
              </a:rPr>
              <a:t>                  </a:t>
            </a:r>
            <a: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  <a:t>Change the wishes to affirmations</a:t>
            </a:r>
            <a:br>
              <a:rPr lang="en-US" altLang="en-US" sz="2401" dirty="0">
                <a:solidFill>
                  <a:schemeClr val="tx2"/>
                </a:solidFill>
                <a:latin typeface="Albertus Medium" panose="020E0602030304020304" pitchFamily="34" charset="0"/>
              </a:rPr>
            </a:br>
            <a:br>
              <a:rPr lang="en-US" altLang="en-US" dirty="0">
                <a:solidFill>
                  <a:schemeClr val="tx2"/>
                </a:solidFill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Example: 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Maiandra GD" panose="020E0502030308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wish: I wish for good health.</a:t>
            </a: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b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</a:br>
            <a:r>
              <a:rPr lang="en-US" altLang="en-US" sz="2101" dirty="0">
                <a:solidFill>
                  <a:srgbClr val="111111"/>
                </a:solidFill>
                <a:latin typeface="Century Gothic" panose="020B0502020202020204" pitchFamily="34" charset="0"/>
              </a:rPr>
              <a:t>The affirmation: I enjoy having good health.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13602" y="4057814"/>
            <a:ext cx="691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Century Gothic" panose="020B0502020202020204" pitchFamily="34" charset="0"/>
              </a:rPr>
              <a:t>Share your affirmations statements with the class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2113910" y="4044024"/>
            <a:ext cx="5544994" cy="514484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00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en-US" sz="2401" dirty="0">
                <a:solidFill>
                  <a:srgbClr val="111111"/>
                </a:solidFill>
                <a:latin typeface="Century Gothic" panose="020B0502020202020204" pitchFamily="34" charset="0"/>
              </a:rPr>
              <a:t>About Your Life and Your Future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48" y="856580"/>
            <a:ext cx="3306371" cy="33063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29010" y="3028846"/>
            <a:ext cx="2229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Your Future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350"/>
            <a:ext cx="9144000" cy="592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83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3521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Monitor your thoughts.  Are they positive or negative?</a:t>
            </a:r>
          </a:p>
          <a:p>
            <a:pPr>
              <a:defRPr/>
            </a:pPr>
            <a:r>
              <a:rPr lang="en-US" dirty="0"/>
              <a:t>When you notice a negative thought, imagine rewinding the message and recording a new positive message.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640959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Guidelines for Increasing Positive Thoughts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556792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Start the positive message with “I” and use the present tense.</a:t>
            </a:r>
          </a:p>
          <a:p>
            <a:pPr>
              <a:defRPr/>
            </a:pPr>
            <a:r>
              <a:rPr lang="en-US" dirty="0"/>
              <a:t>Make your affirmation stronger by visualizing what you want to achieve.</a:t>
            </a:r>
          </a:p>
          <a:p>
            <a:pPr>
              <a:defRPr/>
            </a:pPr>
            <a:r>
              <a:rPr lang="en-US" dirty="0"/>
              <a:t>Repeat positive thoughts to yourself until they become a habit.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Athletes Use Visualization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A good way to practice</a:t>
            </a:r>
          </a:p>
          <a:p>
            <a:pPr>
              <a:defRPr/>
            </a:pPr>
            <a:r>
              <a:rPr lang="en-US" dirty="0"/>
              <a:t>Helps you to pre-experience events in your mind</a:t>
            </a:r>
          </a:p>
          <a:p>
            <a:pPr>
              <a:defRPr/>
            </a:pPr>
            <a:r>
              <a:rPr lang="en-US" dirty="0"/>
              <a:t>For example, pole-vaulters           imagine the perfect jump               before they make it </a:t>
            </a:r>
          </a:p>
        </p:txBody>
      </p:sp>
      <p:graphicFrame>
        <p:nvGraphicFramePr>
          <p:cNvPr id="6246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4592169"/>
              </p:ext>
            </p:extLst>
          </p:nvPr>
        </p:nvGraphicFramePr>
        <p:xfrm>
          <a:off x="6588224" y="4251945"/>
          <a:ext cx="24701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lip" r:id="rId3" imgW="1726387" imgH="1810512" progId="MS_ClipArt_Gallery.2">
                  <p:embed/>
                </p:oleObj>
              </mc:Choice>
              <mc:Fallback>
                <p:oleObj name="Clip" r:id="rId3" imgW="1726387" imgH="1810512" progId="MS_ClipArt_Gallery.2">
                  <p:embed/>
                  <p:pic>
                    <p:nvPicPr>
                      <p:cNvPr id="6246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4251945"/>
                        <a:ext cx="2470150" cy="2590800"/>
                      </a:xfrm>
                      <a:prstGeom prst="rect">
                        <a:avLst/>
                      </a:prstGeom>
                      <a:solidFill>
                        <a:srgbClr val="99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Visualization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We create all things twice.</a:t>
            </a:r>
          </a:p>
          <a:p>
            <a:pPr marL="457200" lvl="1" indent="0">
              <a:buNone/>
              <a:defRPr/>
            </a:pPr>
            <a:r>
              <a:rPr lang="en-US" dirty="0"/>
              <a:t>Make a mental picture.</a:t>
            </a:r>
          </a:p>
          <a:p>
            <a:pPr marL="457200" lvl="1" indent="0">
              <a:buNone/>
              <a:defRPr/>
            </a:pPr>
            <a:r>
              <a:rPr lang="en-US" dirty="0"/>
              <a:t>Create the physical reality by taking                           action.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graphicFrame>
        <p:nvGraphicFramePr>
          <p:cNvPr id="634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8053521"/>
              </p:ext>
            </p:extLst>
          </p:nvPr>
        </p:nvGraphicFramePr>
        <p:xfrm>
          <a:off x="5731034" y="3501008"/>
          <a:ext cx="3412966" cy="33569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lip" r:id="rId3" imgW="3526325" imgH="3468986" progId="MS_ClipArt_Gallery.2">
                  <p:embed/>
                </p:oleObj>
              </mc:Choice>
              <mc:Fallback>
                <p:oleObj name="Clip" r:id="rId3" imgW="3526325" imgH="3468986" progId="MS_ClipArt_Gallery.2">
                  <p:embed/>
                  <p:pic>
                    <p:nvPicPr>
                      <p:cNvPr id="634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1034" y="3501008"/>
                        <a:ext cx="3412966" cy="33569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For example: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72816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/>
              <a:t>In building a house we</a:t>
            </a:r>
          </a:p>
          <a:p>
            <a:pPr lvl="1">
              <a:defRPr/>
            </a:pPr>
            <a:r>
              <a:rPr lang="en-US"/>
              <a:t>Create a blueprint or plan</a:t>
            </a:r>
          </a:p>
          <a:p>
            <a:pPr lvl="1">
              <a:defRPr/>
            </a:pPr>
            <a:r>
              <a:rPr lang="en-US"/>
              <a:t>Then we build the house </a:t>
            </a:r>
          </a:p>
        </p:txBody>
      </p:sp>
      <p:graphicFrame>
        <p:nvGraphicFramePr>
          <p:cNvPr id="645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778261"/>
              </p:ext>
            </p:extLst>
          </p:nvPr>
        </p:nvGraphicFramePr>
        <p:xfrm>
          <a:off x="5888707" y="4402137"/>
          <a:ext cx="3276600" cy="2455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Clip" r:id="rId3" imgW="2848824" imgH="2135109" progId="MS_ClipArt_Gallery.2">
                  <p:embed/>
                </p:oleObj>
              </mc:Choice>
              <mc:Fallback>
                <p:oleObj name="Clip" r:id="rId3" imgW="2848824" imgH="2135109" progId="MS_ClipArt_Gallery.2">
                  <p:embed/>
                  <p:pic>
                    <p:nvPicPr>
                      <p:cNvPr id="6451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8707" y="4402137"/>
                        <a:ext cx="3276600" cy="2455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Hope for the Best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3200400"/>
            <a:ext cx="7772400" cy="2345804"/>
          </a:xfrm>
        </p:spPr>
        <p:txBody>
          <a:bodyPr/>
          <a:lstStyle/>
          <a:p>
            <a:pPr>
              <a:defRPr/>
            </a:pPr>
            <a:r>
              <a:rPr lang="en-US" dirty="0"/>
              <a:t>Believing that you can be successful helps you to be successful.</a:t>
            </a:r>
          </a:p>
          <a:p>
            <a:pPr>
              <a:defRPr/>
            </a:pPr>
            <a:r>
              <a:rPr lang="en-US" dirty="0"/>
              <a:t>Hopeful students are more successful. </a:t>
            </a:r>
          </a:p>
        </p:txBody>
      </p:sp>
      <p:pic>
        <p:nvPicPr>
          <p:cNvPr id="6758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38200"/>
            <a:ext cx="24765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96175" cy="508000"/>
          </a:xfrm>
        </p:spPr>
        <p:txBody>
          <a:bodyPr/>
          <a:lstStyle/>
          <a:p>
            <a:pPr>
              <a:defRPr/>
            </a:pPr>
            <a:r>
              <a:rPr lang="en-US" sz="3200" i="1" dirty="0"/>
              <a:t>Seven Habits of Highly Successful People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12776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/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038771"/>
              </p:ext>
            </p:extLst>
          </p:nvPr>
        </p:nvGraphicFramePr>
        <p:xfrm>
          <a:off x="4882034" y="1371600"/>
          <a:ext cx="4297362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Clip" r:id="rId3" imgW="2705477" imgH="3452388" progId="MS_ClipArt_Gallery.2">
                  <p:embed/>
                </p:oleObj>
              </mc:Choice>
              <mc:Fallback>
                <p:oleObj name="Clip" r:id="rId3" imgW="2705477" imgH="3452388" progId="MS_ClipArt_Gallery.2">
                  <p:embed/>
                  <p:pic>
                    <p:nvPicPr>
                      <p:cNvPr id="737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2034" y="1371600"/>
                        <a:ext cx="4297362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803" y="1203722"/>
            <a:ext cx="3640186" cy="565390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 Proactive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62880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Accept responsibility for your life.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Begin with the end in mind.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Know what is important.</a:t>
            </a:r>
          </a:p>
          <a:p>
            <a:pPr>
              <a:defRPr/>
            </a:pPr>
            <a:r>
              <a:rPr lang="en-US" sz="3200" dirty="0"/>
              <a:t>What do you want to accomplish in your life?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Put first things first.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Set priorities.</a:t>
            </a:r>
          </a:p>
        </p:txBody>
      </p:sp>
      <p:graphicFrame>
        <p:nvGraphicFramePr>
          <p:cNvPr id="76804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081398"/>
              </p:ext>
            </p:extLst>
          </p:nvPr>
        </p:nvGraphicFramePr>
        <p:xfrm>
          <a:off x="2771800" y="2708920"/>
          <a:ext cx="2493801" cy="238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Clip" r:id="rId3" imgW="4579545" imgH="4389422" progId="MS_ClipArt_Gallery.2">
                  <p:embed/>
                </p:oleObj>
              </mc:Choice>
              <mc:Fallback>
                <p:oleObj name="Clip" r:id="rId3" imgW="4579545" imgH="4389422" progId="MS_ClipArt_Gallery.2">
                  <p:embed/>
                  <p:pic>
                    <p:nvPicPr>
                      <p:cNvPr id="76804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2708920"/>
                        <a:ext cx="2493801" cy="23889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994" y="970910"/>
            <a:ext cx="10346844" cy="58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0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Think win-win.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Seek solutions that benefit everyone.</a:t>
            </a:r>
          </a:p>
          <a:p>
            <a:pPr>
              <a:defRPr/>
            </a:pPr>
            <a:r>
              <a:rPr lang="en-US" sz="3200" dirty="0"/>
              <a:t>Focus on cooperation rather than competition.</a:t>
            </a:r>
          </a:p>
        </p:txBody>
      </p:sp>
      <p:graphicFrame>
        <p:nvGraphicFramePr>
          <p:cNvPr id="77828" name="Object 20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323289"/>
              </p:ext>
            </p:extLst>
          </p:nvPr>
        </p:nvGraphicFramePr>
        <p:xfrm>
          <a:off x="4788024" y="3393058"/>
          <a:ext cx="4267200" cy="343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Clip" r:id="rId3" imgW="2319196" imgH="1865014" progId="MS_ClipArt_Gallery.2">
                  <p:embed/>
                </p:oleObj>
              </mc:Choice>
              <mc:Fallback>
                <p:oleObj name="Clip" r:id="rId3" imgW="2319196" imgH="1865014" progId="MS_ClipArt_Gallery.2">
                  <p:embed/>
                  <p:pic>
                    <p:nvPicPr>
                      <p:cNvPr id="77828" name="Object 20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3393058"/>
                        <a:ext cx="4267200" cy="343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260350"/>
            <a:ext cx="8712967" cy="508000"/>
          </a:xfrm>
        </p:spPr>
        <p:txBody>
          <a:bodyPr/>
          <a:lstStyle/>
          <a:p>
            <a:pPr>
              <a:defRPr/>
            </a:pPr>
            <a:r>
              <a:rPr lang="en-US" sz="2800" dirty="0"/>
              <a:t>First seek to understand.  Then be understood.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268760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Listening is the first step in effective communication.</a:t>
            </a:r>
          </a:p>
        </p:txBody>
      </p:sp>
      <p:graphicFrame>
        <p:nvGraphicFramePr>
          <p:cNvPr id="78852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605842"/>
              </p:ext>
            </p:extLst>
          </p:nvPr>
        </p:nvGraphicFramePr>
        <p:xfrm>
          <a:off x="4788024" y="2636912"/>
          <a:ext cx="4267200" cy="414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Clip" r:id="rId3" imgW="2177358" imgH="2115493" progId="MS_ClipArt_Gallery.2">
                  <p:embed/>
                </p:oleObj>
              </mc:Choice>
              <mc:Fallback>
                <p:oleObj name="Clip" r:id="rId3" imgW="2177358" imgH="2115493" progId="MS_ClipArt_Gallery.2">
                  <p:embed/>
                  <p:pic>
                    <p:nvPicPr>
                      <p:cNvPr id="78852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636912"/>
                        <a:ext cx="4267200" cy="414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Synergize.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The whole is greater than the sum of its parts.</a:t>
            </a:r>
          </a:p>
          <a:p>
            <a:pPr>
              <a:defRPr/>
            </a:pPr>
            <a:r>
              <a:rPr lang="en-US" sz="3200" dirty="0"/>
              <a:t>Working together as a team, you can accomplish more than each member can accomplish separately.</a:t>
            </a:r>
          </a:p>
        </p:txBody>
      </p:sp>
      <p:graphicFrame>
        <p:nvGraphicFramePr>
          <p:cNvPr id="79876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116237"/>
              </p:ext>
            </p:extLst>
          </p:nvPr>
        </p:nvGraphicFramePr>
        <p:xfrm>
          <a:off x="5985892" y="4473302"/>
          <a:ext cx="31242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Clip" r:id="rId3" imgW="1935933" imgH="1483259" progId="MS_ClipArt_Gallery.2">
                  <p:embed/>
                </p:oleObj>
              </mc:Choice>
              <mc:Fallback>
                <p:oleObj name="Clip" r:id="rId3" imgW="1935933" imgH="1483259" progId="MS_ClipArt_Gallery.2">
                  <p:embed/>
                  <p:pic>
                    <p:nvPicPr>
                      <p:cNvPr id="79876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5892" y="4473302"/>
                        <a:ext cx="31242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Sharpen the saw.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200" dirty="0"/>
              <a:t>Invest time in yourself to stay healthy: </a:t>
            </a:r>
          </a:p>
          <a:p>
            <a:pPr marL="457200" lvl="1" indent="0">
              <a:buNone/>
              <a:defRPr/>
            </a:pPr>
            <a:r>
              <a:rPr lang="en-US" sz="3200" dirty="0"/>
              <a:t>Physically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Mentally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Spiritually</a:t>
            </a:r>
          </a:p>
          <a:p>
            <a:pPr marL="457200" lvl="1" indent="0">
              <a:buNone/>
              <a:defRPr/>
            </a:pPr>
            <a:r>
              <a:rPr lang="en-US" sz="3200" dirty="0"/>
              <a:t>Socially</a:t>
            </a:r>
          </a:p>
        </p:txBody>
      </p:sp>
      <p:graphicFrame>
        <p:nvGraphicFramePr>
          <p:cNvPr id="80900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6554128"/>
              </p:ext>
            </p:extLst>
          </p:nvPr>
        </p:nvGraphicFramePr>
        <p:xfrm>
          <a:off x="3923928" y="2276872"/>
          <a:ext cx="2537153" cy="3284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Clip" r:id="rId3" imgW="1741283" imgH="2254313" progId="MS_ClipArt_Gallery.2">
                  <p:embed/>
                </p:oleObj>
              </mc:Choice>
              <mc:Fallback>
                <p:oleObj name="Clip" r:id="rId3" imgW="1741283" imgH="2254313" progId="MS_ClipArt_Gallery.2">
                  <p:embed/>
                  <p:pic>
                    <p:nvPicPr>
                      <p:cNvPr id="80900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2276872"/>
                        <a:ext cx="2537153" cy="3284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548680"/>
            <a:ext cx="7920880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Find your voice and inspire others to find theirs. 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916832"/>
            <a:ext cx="6337300" cy="44640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Believe that you can make a difference in the world and inspire others to do the same.</a:t>
            </a:r>
          </a:p>
          <a:p>
            <a:pPr marL="0" indent="0">
              <a:buNone/>
              <a:defRPr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3429000"/>
            <a:ext cx="2765176" cy="265576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8554" y="-3462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Understanding Life Stages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3568" y="1844824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Understand the present.</a:t>
            </a:r>
          </a:p>
          <a:p>
            <a:pPr>
              <a:defRPr/>
            </a:pPr>
            <a:r>
              <a:rPr lang="en-US" sz="3600" dirty="0"/>
              <a:t>Take a glimpse into the future.</a:t>
            </a:r>
          </a:p>
        </p:txBody>
      </p:sp>
      <p:pic>
        <p:nvPicPr>
          <p:cNvPr id="41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03" y="3789040"/>
            <a:ext cx="2978097" cy="310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Finding happiness in your life.  </a:t>
            </a:r>
          </a:p>
        </p:txBody>
      </p:sp>
      <p:graphicFrame>
        <p:nvGraphicFramePr>
          <p:cNvPr id="44035" name="Object 1024"/>
          <p:cNvGraphicFramePr>
            <a:graphicFrameLocks noChangeAspect="1"/>
          </p:cNvGraphicFramePr>
          <p:nvPr/>
        </p:nvGraphicFramePr>
        <p:xfrm>
          <a:off x="2819400" y="2133600"/>
          <a:ext cx="2944813" cy="433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Clip" r:id="rId3" imgW="1233526" imgH="1818742" progId="MS_ClipArt_Gallery.2">
                  <p:embed/>
                </p:oleObj>
              </mc:Choice>
              <mc:Fallback>
                <p:oleObj name="Clip" r:id="rId3" imgW="1233526" imgH="1818742" progId="MS_ClipArt_Gallery.2">
                  <p:embed/>
                  <p:pic>
                    <p:nvPicPr>
                      <p:cNvPr id="44035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2133600"/>
                        <a:ext cx="2944813" cy="4338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Express gratitude.</a:t>
            </a:r>
          </a:p>
          <a:p>
            <a:pPr>
              <a:defRPr/>
            </a:pPr>
            <a:r>
              <a:rPr lang="en-US" dirty="0"/>
              <a:t>Cultivate optimism.</a:t>
            </a:r>
          </a:p>
          <a:p>
            <a:pPr>
              <a:defRPr/>
            </a:pPr>
            <a:r>
              <a:rPr lang="en-US" dirty="0"/>
              <a:t>Avoid over thinking and social comparison.</a:t>
            </a:r>
          </a:p>
          <a:p>
            <a:pPr>
              <a:defRPr/>
            </a:pPr>
            <a:r>
              <a:rPr lang="en-US" dirty="0"/>
              <a:t>Practice acts of kindness.</a:t>
            </a:r>
          </a:p>
          <a:p>
            <a:pPr>
              <a:defRPr/>
            </a:pPr>
            <a:r>
              <a:rPr lang="en-US" dirty="0"/>
              <a:t>Increase flow activities.</a:t>
            </a:r>
          </a:p>
          <a:p>
            <a:pPr>
              <a:buFont typeface="Monotype Sorts" pitchFamily="2" charset="2"/>
              <a:buNone/>
              <a:defRPr/>
            </a:pPr>
            <a:endParaRPr lang="en-US" dirty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24744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Steps to Happiness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6337300" cy="3312591"/>
          </a:xfrm>
        </p:spPr>
        <p:txBody>
          <a:bodyPr/>
          <a:lstStyle/>
          <a:p>
            <a:pPr>
              <a:defRPr/>
            </a:pPr>
            <a:r>
              <a:rPr lang="en-US" dirty="0"/>
              <a:t>Savor life’s joys.</a:t>
            </a:r>
          </a:p>
          <a:p>
            <a:pPr>
              <a:defRPr/>
            </a:pPr>
            <a:r>
              <a:rPr lang="en-US" dirty="0"/>
              <a:t>Commit to accomplishing your goals.</a:t>
            </a:r>
          </a:p>
          <a:p>
            <a:pPr>
              <a:defRPr/>
            </a:pPr>
            <a:r>
              <a:rPr lang="en-US" dirty="0"/>
              <a:t>Take care of your body.</a:t>
            </a:r>
          </a:p>
        </p:txBody>
      </p:sp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85800"/>
            <a:ext cx="1608138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764704"/>
            <a:ext cx="6839991" cy="508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Secrets to Happiness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Martin Seligman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2276872"/>
            <a:ext cx="6337300" cy="2736527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Achieve happiness by identifying, cultivating, and using your personal strengths in work, love, play, and parenting.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910" y="1085240"/>
            <a:ext cx="6459632" cy="4382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  <a:latin typeface="Albertus Medium" panose="020E0602030304020304" pitchFamily="34" charset="0"/>
              </a:rPr>
              <a:t> </a:t>
            </a:r>
            <a:r>
              <a:rPr lang="en-US" sz="3976" dirty="0">
                <a:solidFill>
                  <a:schemeClr val="tx2"/>
                </a:solidFill>
                <a:latin typeface="Albertus Medium" panose="020E0602030304020304" pitchFamily="34" charset="0"/>
              </a:rPr>
              <a:t>Let’s Visualize Your Future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888" y="1599723"/>
            <a:ext cx="4287367" cy="428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9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Happiness = S + C + V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S</a:t>
            </a:r>
            <a:r>
              <a:rPr lang="en-US" dirty="0"/>
              <a:t> is your set range (50% of happiness is determined by heredity)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C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is your circumstance (8-15 % </a:t>
            </a:r>
            <a:r>
              <a:rPr lang="en-US" dirty="0">
                <a:solidFill>
                  <a:schemeClr val="tx1"/>
                </a:solidFill>
              </a:rPr>
              <a:t>of</a:t>
            </a:r>
            <a:r>
              <a:rPr lang="en-US" dirty="0"/>
              <a:t> happiness)</a:t>
            </a:r>
          </a:p>
          <a:p>
            <a:pPr>
              <a:defRPr/>
            </a:pPr>
            <a:r>
              <a:rPr lang="en-US" sz="4000" dirty="0">
                <a:solidFill>
                  <a:schemeClr val="accent1"/>
                </a:solidFill>
              </a:rPr>
              <a:t>V</a:t>
            </a:r>
            <a:r>
              <a:rPr lang="en-US" dirty="0"/>
              <a:t> is what is under your voluntary control (40%)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143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/>
              <a:t>What are some examples of factors under your voluntary control? 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More Secrets to Happiness</a:t>
            </a:r>
          </a:p>
        </p:txBody>
      </p:sp>
      <p:graphicFrame>
        <p:nvGraphicFramePr>
          <p:cNvPr id="18022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619431"/>
              </p:ext>
            </p:extLst>
          </p:nvPr>
        </p:nvGraphicFramePr>
        <p:xfrm>
          <a:off x="2339752" y="1484784"/>
          <a:ext cx="3823320" cy="3823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180224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484784"/>
                        <a:ext cx="3823320" cy="38233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628800"/>
            <a:ext cx="6337300" cy="446405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can’t be bought.</a:t>
            </a:r>
          </a:p>
          <a:p>
            <a:pPr>
              <a:defRPr/>
            </a:pPr>
            <a:r>
              <a:rPr lang="en-US" dirty="0"/>
              <a:t>Happiness is more internal than external.</a:t>
            </a:r>
          </a:p>
          <a:p>
            <a:pPr>
              <a:defRPr/>
            </a:pPr>
            <a:r>
              <a:rPr lang="en-US" dirty="0"/>
              <a:t>Happiness is not determined by age, race, gender or income.</a:t>
            </a:r>
          </a:p>
          <a:p>
            <a:pPr>
              <a:defRPr/>
            </a:pPr>
            <a:r>
              <a:rPr lang="en-US" dirty="0"/>
              <a:t>Happiness won’t arrive in the Publisher’s Clearinghouse envelope.</a:t>
            </a:r>
          </a:p>
        </p:txBody>
      </p:sp>
      <p:graphicFrame>
        <p:nvGraphicFramePr>
          <p:cNvPr id="83972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847867"/>
              </p:ext>
            </p:extLst>
          </p:nvPr>
        </p:nvGraphicFramePr>
        <p:xfrm>
          <a:off x="6084168" y="18864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83972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8864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Secrets to Happiness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743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Happiness depends less on things than on our attitude toward the things we have.</a:t>
            </a:r>
          </a:p>
        </p:txBody>
      </p:sp>
      <p:graphicFrame>
        <p:nvGraphicFramePr>
          <p:cNvPr id="84996" name="Object 0"/>
          <p:cNvGraphicFramePr>
            <a:graphicFrameLocks noChangeAspect="1"/>
          </p:cNvGraphicFramePr>
          <p:nvPr/>
        </p:nvGraphicFramePr>
        <p:xfrm>
          <a:off x="6019800" y="0"/>
          <a:ext cx="2819400" cy="281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84996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0"/>
                        <a:ext cx="2819400" cy="281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Make a decision to choose happiness.</a:t>
            </a:r>
          </a:p>
        </p:txBody>
      </p:sp>
      <p:graphicFrame>
        <p:nvGraphicFramePr>
          <p:cNvPr id="86019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33579"/>
              </p:ext>
            </p:extLst>
          </p:nvPr>
        </p:nvGraphicFramePr>
        <p:xfrm>
          <a:off x="2555776" y="2492896"/>
          <a:ext cx="3817703" cy="2739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Clip" r:id="rId3" imgW="1831818" imgH="1314261" progId="MS_ClipArt_Gallery.2">
                  <p:embed/>
                </p:oleObj>
              </mc:Choice>
              <mc:Fallback>
                <p:oleObj name="Clip" r:id="rId3" imgW="1831818" imgH="1314261" progId="MS_ClipArt_Gallery.2">
                  <p:embed/>
                  <p:pic>
                    <p:nvPicPr>
                      <p:cNvPr id="86019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2492896"/>
                        <a:ext cx="3817703" cy="273925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Find small things that make you happy and sprinkle your life with them.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212976"/>
            <a:ext cx="4736504" cy="1709533"/>
          </a:xfrm>
          <a:prstGeom prst="rect">
            <a:avLst/>
          </a:prstGeom>
        </p:spPr>
      </p:pic>
      <p:pic>
        <p:nvPicPr>
          <p:cNvPr id="5" name="Picture 5" descr="Image result for lo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962966" cy="221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Laugh more.  Laughter produces a relaxation response.</a:t>
            </a:r>
          </a:p>
        </p:txBody>
      </p:sp>
      <p:graphicFrame>
        <p:nvGraphicFramePr>
          <p:cNvPr id="185344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3423752"/>
              </p:ext>
            </p:extLst>
          </p:nvPr>
        </p:nvGraphicFramePr>
        <p:xfrm>
          <a:off x="3131840" y="2348880"/>
          <a:ext cx="2297113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Clip" r:id="rId3" imgW="1892174" imgH="3013295" progId="MS_ClipArt_Gallery.2">
                  <p:embed/>
                </p:oleObj>
              </mc:Choice>
              <mc:Fallback>
                <p:oleObj name="Clip" r:id="rId3" imgW="1892174" imgH="3013295" progId="MS_ClipArt_Gallery.2">
                  <p:embed/>
                  <p:pic>
                    <p:nvPicPr>
                      <p:cNvPr id="185344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2348880"/>
                        <a:ext cx="2297113" cy="3657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5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144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A good joke beats a pill for a lot of ailments.</a:t>
            </a: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708920"/>
            <a:ext cx="2837487" cy="271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908720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Learn to think like an optimist. Assume you will succeed.</a:t>
            </a:r>
          </a:p>
        </p:txBody>
      </p:sp>
      <p:graphicFrame>
        <p:nvGraphicFramePr>
          <p:cNvPr id="90115" name="Object 1024"/>
          <p:cNvGraphicFramePr>
            <a:graphicFrameLocks noChangeAspect="1"/>
          </p:cNvGraphicFramePr>
          <p:nvPr/>
        </p:nvGraphicFramePr>
        <p:xfrm>
          <a:off x="1905000" y="1828800"/>
          <a:ext cx="44910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Clip" r:id="rId3" imgW="1813711" imgH="2030994" progId="MS_ClipArt_Gallery.2">
                  <p:embed/>
                </p:oleObj>
              </mc:Choice>
              <mc:Fallback>
                <p:oleObj name="Clip" r:id="rId3" imgW="1813711" imgH="2030994" progId="MS_ClipArt_Gallery.2">
                  <p:embed/>
                  <p:pic>
                    <p:nvPicPr>
                      <p:cNvPr id="90115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828800"/>
                        <a:ext cx="44910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As a college student: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Visualize yourself in your cap and gown walking across the stage to receive your diploma.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28528"/>
            <a:ext cx="53848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620688"/>
            <a:ext cx="67691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Replace negative thoughts with positive ones.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204864"/>
            <a:ext cx="2248272" cy="2248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1844824"/>
            <a:ext cx="2797747" cy="3197425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Do things that use your skills.</a:t>
            </a:r>
          </a:p>
        </p:txBody>
      </p:sp>
      <p:graphicFrame>
        <p:nvGraphicFramePr>
          <p:cNvPr id="921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818477"/>
              </p:ext>
            </p:extLst>
          </p:nvPr>
        </p:nvGraphicFramePr>
        <p:xfrm>
          <a:off x="2051720" y="1628800"/>
          <a:ext cx="4026347" cy="377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Clip" r:id="rId3" imgW="2276947" imgH="2132091" progId="MS_ClipArt_Gallery.2">
                  <p:embed/>
                </p:oleObj>
              </mc:Choice>
              <mc:Fallback>
                <p:oleObj name="Clip" r:id="rId3" imgW="2276947" imgH="2132091" progId="MS_ClipArt_Gallery.2">
                  <p:embed/>
                  <p:pic>
                    <p:nvPicPr>
                      <p:cNvPr id="921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628800"/>
                        <a:ext cx="4026347" cy="3771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12474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Fill your life with things you like to do.  Remember the 20 things you like to do?</a:t>
            </a:r>
          </a:p>
        </p:txBody>
      </p:sp>
      <p:graphicFrame>
        <p:nvGraphicFramePr>
          <p:cNvPr id="71683" name="Object 3"/>
          <p:cNvGraphicFramePr>
            <a:graphicFrameLocks noChangeAspect="1"/>
          </p:cNvGraphicFramePr>
          <p:nvPr/>
        </p:nvGraphicFramePr>
        <p:xfrm>
          <a:off x="762000" y="2743200"/>
          <a:ext cx="1722438" cy="160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Clip" r:id="rId3" imgW="3446352" imgH="3216998" progId="MS_ClipArt_Gallery.2">
                  <p:embed/>
                </p:oleObj>
              </mc:Choice>
              <mc:Fallback>
                <p:oleObj name="Clip" r:id="rId3" imgW="3446352" imgH="3216998" progId="MS_ClipArt_Gallery.2">
                  <p:embed/>
                  <p:pic>
                    <p:nvPicPr>
                      <p:cNvPr id="7168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743200"/>
                        <a:ext cx="1722438" cy="1608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3467696"/>
              </p:ext>
            </p:extLst>
          </p:nvPr>
        </p:nvGraphicFramePr>
        <p:xfrm>
          <a:off x="6876256" y="4653136"/>
          <a:ext cx="2028949" cy="2036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Clip" r:id="rId5" imgW="1813255" imgH="1818742" progId="MS_ClipArt_Gallery.2">
                  <p:embed/>
                </p:oleObj>
              </mc:Choice>
              <mc:Fallback>
                <p:oleObj name="Clip" r:id="rId5" imgW="1813255" imgH="1818742" progId="MS_ClipArt_Gallery.2">
                  <p:embed/>
                  <p:pic>
                    <p:nvPicPr>
                      <p:cNvPr id="7168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256" y="4653136"/>
                        <a:ext cx="2028949" cy="2036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9" name="Object 9"/>
          <p:cNvGraphicFramePr>
            <a:graphicFrameLocks noChangeAspect="1"/>
          </p:cNvGraphicFramePr>
          <p:nvPr/>
        </p:nvGraphicFramePr>
        <p:xfrm>
          <a:off x="990600" y="4724400"/>
          <a:ext cx="1827213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Clip" r:id="rId7" imgW="1827886" imgH="1827886" progId="MS_ClipArt_Gallery.2">
                  <p:embed/>
                </p:oleObj>
              </mc:Choice>
              <mc:Fallback>
                <p:oleObj name="Clip" r:id="rId7" imgW="1827886" imgH="1827886" progId="MS_ClipArt_Gallery.2">
                  <p:embed/>
                  <p:pic>
                    <p:nvPicPr>
                      <p:cNvPr id="7168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4724400"/>
                        <a:ext cx="1827213" cy="182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90" name="Object 10"/>
          <p:cNvGraphicFramePr>
            <a:graphicFrameLocks noChangeAspect="1"/>
          </p:cNvGraphicFramePr>
          <p:nvPr/>
        </p:nvGraphicFramePr>
        <p:xfrm>
          <a:off x="2895600" y="2819400"/>
          <a:ext cx="3324225" cy="325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Clip" r:id="rId9" imgW="1801368" imgH="1764792" progId="MS_ClipArt_Gallery.2">
                  <p:embed/>
                </p:oleObj>
              </mc:Choice>
              <mc:Fallback>
                <p:oleObj name="Clip" r:id="rId9" imgW="1801368" imgH="1764792" progId="MS_ClipArt_Gallery.2">
                  <p:embed/>
                  <p:pic>
                    <p:nvPicPr>
                      <p:cNvPr id="7169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2819400"/>
                        <a:ext cx="3324225" cy="325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11"/>
          <p:cNvGraphicFramePr>
            <a:graphicFrameLocks noChangeAspect="1"/>
          </p:cNvGraphicFramePr>
          <p:nvPr/>
        </p:nvGraphicFramePr>
        <p:xfrm>
          <a:off x="6324600" y="2438400"/>
          <a:ext cx="1843088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Clip" r:id="rId11" imgW="1843430" imgH="1768450" progId="MS_ClipArt_Gallery.2">
                  <p:embed/>
                </p:oleObj>
              </mc:Choice>
              <mc:Fallback>
                <p:oleObj name="Clip" r:id="rId11" imgW="1843430" imgH="1768450" progId="MS_ClipArt_Gallery.2">
                  <p:embed/>
                  <p:pic>
                    <p:nvPicPr>
                      <p:cNvPr id="93191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2438400"/>
                        <a:ext cx="1843088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Get enough rest.  </a:t>
            </a:r>
          </a:p>
        </p:txBody>
      </p:sp>
      <p:graphicFrame>
        <p:nvGraphicFramePr>
          <p:cNvPr id="188416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115494"/>
              </p:ext>
            </p:extLst>
          </p:nvPr>
        </p:nvGraphicFramePr>
        <p:xfrm>
          <a:off x="2339752" y="1916832"/>
          <a:ext cx="3768121" cy="3717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Clip" r:id="rId3" imgW="8322945" imgH="8211820" progId="MS_ClipArt_Gallery.2">
                  <p:embed/>
                </p:oleObj>
              </mc:Choice>
              <mc:Fallback>
                <p:oleObj name="Clip" r:id="rId3" imgW="8322945" imgH="8211820" progId="MS_ClipArt_Gallery.2">
                  <p:embed/>
                  <p:pic>
                    <p:nvPicPr>
                      <p:cNvPr id="188416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1916832"/>
                        <a:ext cx="3768121" cy="3717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8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 to feel good and to cope with anxiety.</a:t>
            </a:r>
          </a:p>
        </p:txBody>
      </p:sp>
      <p:graphicFrame>
        <p:nvGraphicFramePr>
          <p:cNvPr id="95235" name="Object 0"/>
          <p:cNvGraphicFramePr>
            <a:graphicFrameLocks noChangeAspect="1"/>
          </p:cNvGraphicFramePr>
          <p:nvPr/>
        </p:nvGraphicFramePr>
        <p:xfrm>
          <a:off x="1676400" y="1828800"/>
          <a:ext cx="4341813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Clip" r:id="rId3" imgW="1674266" imgH="1821485" progId="MS_ClipArt_Gallery.2">
                  <p:embed/>
                </p:oleObj>
              </mc:Choice>
              <mc:Fallback>
                <p:oleObj name="Clip" r:id="rId3" imgW="1674266" imgH="1821485" progId="MS_ClipArt_Gallery.2">
                  <p:embed/>
                  <p:pic>
                    <p:nvPicPr>
                      <p:cNvPr id="95235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8800"/>
                        <a:ext cx="4341813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990600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/>
              <a:t>There are no substitutes for fresh air, sunshine and exercise.</a:t>
            </a:r>
          </a:p>
        </p:txBody>
      </p:sp>
      <p:pic>
        <p:nvPicPr>
          <p:cNvPr id="96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20888"/>
            <a:ext cx="28400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Reduce stress.</a:t>
            </a:r>
          </a:p>
        </p:txBody>
      </p:sp>
      <p:graphicFrame>
        <p:nvGraphicFramePr>
          <p:cNvPr id="97283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685788"/>
              </p:ext>
            </p:extLst>
          </p:nvPr>
        </p:nvGraphicFramePr>
        <p:xfrm>
          <a:off x="1835696" y="1628800"/>
          <a:ext cx="4659584" cy="398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Clip" r:id="rId3" imgW="4579545" imgH="3912606" progId="MS_ClipArt_Gallery.2">
                  <p:embed/>
                </p:oleObj>
              </mc:Choice>
              <mc:Fallback>
                <p:oleObj name="Clip" r:id="rId3" imgW="4579545" imgH="3912606" progId="MS_ClipArt_Gallery.2">
                  <p:embed/>
                  <p:pic>
                    <p:nvPicPr>
                      <p:cNvPr id="97283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628800"/>
                        <a:ext cx="4659584" cy="39800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2" y="260350"/>
            <a:ext cx="842416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Close relationships are important.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572001" cy="3042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67" y="1628800"/>
            <a:ext cx="3486133" cy="52292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7775575" cy="1176338"/>
          </a:xfrm>
        </p:spPr>
        <p:txBody>
          <a:bodyPr/>
          <a:lstStyle/>
          <a:p>
            <a:pPr>
              <a:defRPr/>
            </a:pPr>
            <a:r>
              <a:rPr lang="en-US" dirty="0"/>
              <a:t>If you don’t do anything</a:t>
            </a:r>
            <a:br>
              <a:rPr lang="en-US" dirty="0"/>
            </a:br>
            <a:r>
              <a:rPr lang="en-US" dirty="0"/>
              <a:t>else in life, love someone</a:t>
            </a:r>
            <a:br>
              <a:rPr lang="en-US" dirty="0"/>
            </a:br>
            <a:r>
              <a:rPr lang="en-US" dirty="0"/>
              <a:t>and let someone love you.</a:t>
            </a:r>
          </a:p>
        </p:txBody>
      </p:sp>
      <p:graphicFrame>
        <p:nvGraphicFramePr>
          <p:cNvPr id="99331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4747399"/>
              </p:ext>
            </p:extLst>
          </p:nvPr>
        </p:nvGraphicFramePr>
        <p:xfrm>
          <a:off x="5796136" y="2636912"/>
          <a:ext cx="3184525" cy="403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1" name="Clip" r:id="rId3" imgW="1436522" imgH="1819656" progId="MS_ClipArt_Gallery.2">
                  <p:embed/>
                </p:oleObj>
              </mc:Choice>
              <mc:Fallback>
                <p:oleObj name="Clip" r:id="rId3" imgW="1436522" imgH="1819656" progId="MS_ClipArt_Gallery.2">
                  <p:embed/>
                  <p:pic>
                    <p:nvPicPr>
                      <p:cNvPr id="99331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636912"/>
                        <a:ext cx="3184525" cy="403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Keep things in perspective.  Will it matter 10 years from now?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204864"/>
            <a:ext cx="5052110" cy="366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34076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Exercise:</a:t>
            </a:r>
            <a:br>
              <a:rPr lang="en-US" dirty="0"/>
            </a:br>
            <a:r>
              <a:rPr lang="en-US" dirty="0"/>
              <a:t>Visualize Your Success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Draw a picture, make a list or write some sentences.  </a:t>
            </a:r>
            <a:br>
              <a:rPr lang="en-US" dirty="0"/>
            </a:br>
            <a:r>
              <a:rPr lang="en-US" dirty="0"/>
              <a:t>Share with the class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Exercise:</a:t>
            </a:r>
            <a:br>
              <a:rPr lang="en-US"/>
            </a:br>
            <a:r>
              <a:rPr lang="en-US"/>
              <a:t>Happiness Is . . . .</a:t>
            </a:r>
            <a:br>
              <a:rPr lang="en-US"/>
            </a:br>
            <a:r>
              <a:rPr lang="en-US"/>
              <a:t>Share Your Ideas</a:t>
            </a:r>
          </a:p>
        </p:txBody>
      </p:sp>
      <p:graphicFrame>
        <p:nvGraphicFramePr>
          <p:cNvPr id="101379" name="Object 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168031"/>
              </p:ext>
            </p:extLst>
          </p:nvPr>
        </p:nvGraphicFramePr>
        <p:xfrm>
          <a:off x="5148064" y="1268760"/>
          <a:ext cx="2560712" cy="256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Clip" r:id="rId3" imgW="1011326" imgH="1011326" progId="MS_ClipArt_Gallery.2">
                  <p:embed/>
                </p:oleObj>
              </mc:Choice>
              <mc:Fallback>
                <p:oleObj name="Clip" r:id="rId3" imgW="1011326" imgH="1011326" progId="MS_ClipArt_Gallery.2">
                  <p:embed/>
                  <p:pic>
                    <p:nvPicPr>
                      <p:cNvPr id="101379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1268760"/>
                        <a:ext cx="2560712" cy="256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064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Keys to Success:</a:t>
            </a:r>
            <a:br>
              <a:rPr lang="en-US" dirty="0"/>
            </a:br>
            <a:r>
              <a:rPr lang="en-US" dirty="0"/>
              <a:t>You Are What You Think</a:t>
            </a:r>
          </a:p>
        </p:txBody>
      </p:sp>
      <p:graphicFrame>
        <p:nvGraphicFramePr>
          <p:cNvPr id="102403" name="Object 0"/>
          <p:cNvGraphicFramePr>
            <a:graphicFrameLocks noChangeAspect="1"/>
          </p:cNvGraphicFramePr>
          <p:nvPr/>
        </p:nvGraphicFramePr>
        <p:xfrm>
          <a:off x="2362200" y="2286000"/>
          <a:ext cx="3514725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9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102403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286000"/>
                        <a:ext cx="3514725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28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What we believe is true, comes true.</a:t>
            </a:r>
            <a:br>
              <a:rPr lang="en-US"/>
            </a:br>
            <a:r>
              <a:rPr lang="en-US"/>
              <a:t>What we believe is possible, </a:t>
            </a:r>
            <a:br>
              <a:rPr lang="en-US"/>
            </a:br>
            <a:r>
              <a:rPr lang="en-US"/>
              <a:t>becomes possible.</a:t>
            </a:r>
            <a:br>
              <a:rPr lang="en-US"/>
            </a:br>
            <a:r>
              <a:rPr lang="en-US"/>
              <a:t>                            --</a:t>
            </a:r>
            <a:r>
              <a:rPr lang="en-US" sz="3600"/>
              <a:t>Henry Ford</a:t>
            </a:r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52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200" dirty="0"/>
              <a:t>Watch your thoughts;</a:t>
            </a:r>
            <a:br>
              <a:rPr lang="en-US" sz="3200" dirty="0"/>
            </a:br>
            <a:r>
              <a:rPr lang="en-US" sz="3200" dirty="0"/>
              <a:t>	they become words.</a:t>
            </a:r>
            <a:br>
              <a:rPr lang="en-US" sz="3200" dirty="0"/>
            </a:br>
            <a:r>
              <a:rPr lang="en-US" sz="3200" dirty="0"/>
              <a:t>Watch your words; </a:t>
            </a:r>
            <a:br>
              <a:rPr lang="en-US" sz="3200" dirty="0"/>
            </a:br>
            <a:r>
              <a:rPr lang="en-US" sz="3200" dirty="0"/>
              <a:t>	they become actions.</a:t>
            </a:r>
            <a:br>
              <a:rPr lang="en-US" sz="3200" dirty="0"/>
            </a:br>
            <a:r>
              <a:rPr lang="en-US" sz="3200" dirty="0"/>
              <a:t>Watch your actions; </a:t>
            </a:r>
            <a:br>
              <a:rPr lang="en-US" sz="3200" dirty="0"/>
            </a:br>
            <a:r>
              <a:rPr lang="en-US" sz="3200" dirty="0"/>
              <a:t>	they become habits.</a:t>
            </a:r>
            <a:br>
              <a:rPr lang="en-US" sz="3200" dirty="0"/>
            </a:br>
            <a:r>
              <a:rPr lang="en-US" sz="3200" dirty="0"/>
              <a:t>Watch your habits; </a:t>
            </a:r>
            <a:br>
              <a:rPr lang="en-US" sz="3200" dirty="0"/>
            </a:br>
            <a:r>
              <a:rPr lang="en-US" sz="3200" dirty="0"/>
              <a:t>	they become character.</a:t>
            </a:r>
            <a:br>
              <a:rPr lang="en-US" sz="3200" dirty="0"/>
            </a:br>
            <a:r>
              <a:rPr lang="en-US" sz="3200" dirty="0"/>
              <a:t>Watch your character;</a:t>
            </a:r>
            <a:br>
              <a:rPr lang="en-US" sz="3200" dirty="0"/>
            </a:br>
            <a:r>
              <a:rPr lang="en-US" sz="3200" dirty="0"/>
              <a:t>	it becomes your destiny.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                      Frank Outlaw</a:t>
            </a:r>
            <a:br>
              <a:rPr lang="en-US" sz="3200" dirty="0"/>
            </a:br>
            <a:r>
              <a:rPr lang="en-US" sz="3200" dirty="0"/>
              <a:t>                               </a:t>
            </a:r>
            <a:endParaRPr lang="en-US" dirty="0"/>
          </a:p>
        </p:txBody>
      </p:sp>
      <p:graphicFrame>
        <p:nvGraphicFramePr>
          <p:cNvPr id="1044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945858"/>
              </p:ext>
            </p:extLst>
          </p:nvPr>
        </p:nvGraphicFramePr>
        <p:xfrm>
          <a:off x="7069841" y="4725144"/>
          <a:ext cx="2074159" cy="2039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Clip" r:id="rId3" imgW="3494638" imgH="3435790" progId="MS_ClipArt_Gallery.2">
                  <p:embed/>
                </p:oleObj>
              </mc:Choice>
              <mc:Fallback>
                <p:oleObj name="Clip" r:id="rId3" imgW="3494638" imgH="3435790" progId="MS_ClipArt_Gallery.2">
                  <p:embed/>
                  <p:pic>
                    <p:nvPicPr>
                      <p:cNvPr id="1044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841" y="4725144"/>
                        <a:ext cx="2074159" cy="2039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2128838"/>
            <a:ext cx="7610475" cy="2600325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sz="3600" dirty="0"/>
              <a:t>Something to do (that you like)</a:t>
            </a:r>
            <a:endParaRPr lang="en-US" dirty="0"/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3429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9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80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</p:txBody>
      </p:sp>
      <p:graphicFrame>
        <p:nvGraphicFramePr>
          <p:cNvPr id="107524" name="Object 1024"/>
          <p:cNvGraphicFramePr>
            <a:graphicFrameLocks noChangeAspect="1"/>
          </p:cNvGraphicFramePr>
          <p:nvPr/>
        </p:nvGraphicFramePr>
        <p:xfrm>
          <a:off x="2362200" y="3248025"/>
          <a:ext cx="4303713" cy="360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Clip" r:id="rId3" imgW="3084214" imgH="2587782" progId="MS_ClipArt_Gallery.2">
                  <p:embed/>
                </p:oleObj>
              </mc:Choice>
              <mc:Fallback>
                <p:oleObj name="Clip" r:id="rId3" imgW="3084214" imgH="2587782" progId="MS_ClipArt_Gallery.2">
                  <p:embed/>
                  <p:pic>
                    <p:nvPicPr>
                      <p:cNvPr id="107524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248025"/>
                        <a:ext cx="4303713" cy="360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Grand Essentials of Life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/>
              <a:t>Something to do (that you like)</a:t>
            </a:r>
          </a:p>
          <a:p>
            <a:pPr>
              <a:defRPr/>
            </a:pPr>
            <a:r>
              <a:rPr lang="en-US"/>
              <a:t>Someone to love</a:t>
            </a:r>
          </a:p>
          <a:p>
            <a:pPr>
              <a:defRPr/>
            </a:pPr>
            <a:r>
              <a:rPr lang="en-US"/>
              <a:t>Something to hope for</a:t>
            </a:r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76600"/>
            <a:ext cx="411480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514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Use the</a:t>
            </a:r>
            <a:br>
              <a:rPr lang="en-US"/>
            </a:br>
            <a:r>
              <a:rPr lang="en-US"/>
              <a:t>tools in </a:t>
            </a:r>
            <a:br>
              <a:rPr lang="en-US"/>
            </a:br>
            <a:r>
              <a:rPr lang="en-US"/>
              <a:t>this book </a:t>
            </a:r>
            <a:br>
              <a:rPr lang="en-US"/>
            </a:br>
            <a:r>
              <a:rPr lang="en-US"/>
              <a:t>to create</a:t>
            </a:r>
            <a:br>
              <a:rPr lang="en-US"/>
            </a:br>
            <a:r>
              <a:rPr lang="en-US"/>
              <a:t>your success.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B436FB-AC9C-42CE-8C55-29C4F2529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340768"/>
            <a:ext cx="3049488" cy="381186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This is not the end of the course but a new beginning.</a:t>
            </a:r>
          </a:p>
        </p:txBody>
      </p:sp>
      <p:graphicFrame>
        <p:nvGraphicFramePr>
          <p:cNvPr id="110595" name="Object 0"/>
          <p:cNvGraphicFramePr>
            <a:graphicFrameLocks noChangeAspect="1"/>
          </p:cNvGraphicFramePr>
          <p:nvPr/>
        </p:nvGraphicFramePr>
        <p:xfrm>
          <a:off x="2514600" y="2438400"/>
          <a:ext cx="3043238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" name="Clip" r:id="rId3" imgW="3452813" imgH="3459163" progId="MS_ClipArt_Gallery.2">
                  <p:embed/>
                </p:oleObj>
              </mc:Choice>
              <mc:Fallback>
                <p:oleObj name="Clip" r:id="rId3" imgW="3452813" imgH="3459163" progId="MS_ClipArt_Gallery.2">
                  <p:embed/>
                  <p:pic>
                    <p:nvPicPr>
                      <p:cNvPr id="110595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438400"/>
                        <a:ext cx="3043238" cy="304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514064" y="913745"/>
            <a:ext cx="6173808" cy="57164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 Rounded MT Bold" panose="020F0704030504030204" pitchFamily="34" charset="0"/>
              </a:rPr>
              <a:t>       </a:t>
            </a:r>
            <a:r>
              <a:rPr lang="en-US" altLang="en-US" dirty="0">
                <a:latin typeface="Albertus Medium" panose="020E0602030304020304" pitchFamily="34" charset="0"/>
              </a:rPr>
              <a:t>Powerful Tools for Success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485096" y="2514362"/>
            <a:ext cx="3658553" cy="1772111"/>
          </a:xfrm>
        </p:spPr>
        <p:txBody>
          <a:bodyPr/>
          <a:lstStyle/>
          <a:p>
            <a:pPr marL="0" indent="0">
              <a:buClr>
                <a:srgbClr val="FFC000"/>
              </a:buClr>
              <a:buNone/>
            </a:pPr>
            <a:r>
              <a:rPr lang="en-US" altLang="en-US" dirty="0"/>
              <a:t> </a:t>
            </a:r>
            <a:r>
              <a:rPr lang="en-US" altLang="en-US" dirty="0">
                <a:solidFill>
                  <a:schemeClr val="tx2"/>
                </a:solidFill>
              </a:rPr>
              <a:t>Optimism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Hope</a:t>
            </a:r>
          </a:p>
          <a:p>
            <a:pPr marL="0" indent="0">
              <a:buClr>
                <a:srgbClr val="FFC000"/>
              </a:buClr>
              <a:buNone/>
            </a:pPr>
            <a:r>
              <a:rPr lang="en-US" altLang="en-US" dirty="0">
                <a:solidFill>
                  <a:schemeClr val="tx2"/>
                </a:solidFill>
              </a:rPr>
              <a:t> Future-Mindedness</a:t>
            </a:r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968" y="2342867"/>
            <a:ext cx="2057936" cy="307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WordArt 3"/>
          <p:cNvSpPr>
            <a:spLocks noChangeArrowheads="1" noChangeShapeType="1" noTextEdit="1"/>
          </p:cNvSpPr>
          <p:nvPr/>
        </p:nvSpPr>
        <p:spPr bwMode="auto">
          <a:xfrm>
            <a:off x="396007" y="1311275"/>
            <a:ext cx="5715000" cy="1600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CONGRATULATIONS</a:t>
            </a:r>
          </a:p>
        </p:txBody>
      </p:sp>
      <p:sp>
        <p:nvSpPr>
          <p:cNvPr id="111619" name="WordArt 9"/>
          <p:cNvSpPr>
            <a:spLocks noChangeArrowheads="1" noChangeShapeType="1" noTextEdit="1"/>
          </p:cNvSpPr>
          <p:nvPr/>
        </p:nvSpPr>
        <p:spPr bwMode="auto">
          <a:xfrm>
            <a:off x="107950" y="3140968"/>
            <a:ext cx="3162300" cy="2667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Future </a:t>
            </a:r>
          </a:p>
          <a:p>
            <a:pPr algn="ctr"/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/>
              </a:rPr>
              <a:t>Graduates</a:t>
            </a:r>
          </a:p>
        </p:txBody>
      </p:sp>
      <p:pic>
        <p:nvPicPr>
          <p:cNvPr id="11162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3101975"/>
            <a:ext cx="56261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90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Review the Keys to Success in this book.  What is your favorite one and why?</a:t>
            </a:r>
          </a:p>
        </p:txBody>
      </p:sp>
      <p:graphicFrame>
        <p:nvGraphicFramePr>
          <p:cNvPr id="112643" name="Object 0"/>
          <p:cNvGraphicFramePr>
            <a:graphicFrameLocks noChangeAspect="1"/>
          </p:cNvGraphicFramePr>
          <p:nvPr/>
        </p:nvGraphicFramePr>
        <p:xfrm>
          <a:off x="2743200" y="2971800"/>
          <a:ext cx="3290888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5" name="Clip" r:id="rId3" imgW="1852943" imgH="1887648" progId="MS_ClipArt_Gallery.2">
                  <p:embed/>
                </p:oleObj>
              </mc:Choice>
              <mc:Fallback>
                <p:oleObj name="Clip" r:id="rId3" imgW="1852943" imgH="1887648" progId="MS_ClipArt_Gallery.2">
                  <p:embed/>
                  <p:pic>
                    <p:nvPicPr>
                      <p:cNvPr id="112643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2971800"/>
                        <a:ext cx="3290888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Measure Your Success 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Complete the exercise.</a:t>
            </a:r>
          </a:p>
          <a:p>
            <a:pPr>
              <a:defRPr/>
            </a:pPr>
            <a:r>
              <a:rPr lang="en-US"/>
              <a:t>Pick up the one you did the first day of class.</a:t>
            </a:r>
          </a:p>
          <a:p>
            <a:pPr>
              <a:defRPr/>
            </a:pPr>
            <a:r>
              <a:rPr lang="en-US"/>
              <a:t>Compare your results.  Is your score higher?</a:t>
            </a:r>
          </a:p>
          <a:p>
            <a:pPr>
              <a:defRPr/>
            </a:pPr>
            <a:r>
              <a:rPr lang="en-US"/>
              <a:t>Staple the two exercises together and hand them 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95504"/>
            <a:ext cx="4644008" cy="276249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1138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Believe in Yourself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12954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If we have positive beliefs about ourselves, we will feel confident and accomplish our life goals.  </a:t>
            </a:r>
          </a:p>
        </p:txBody>
      </p:sp>
      <p:pic>
        <p:nvPicPr>
          <p:cNvPr id="460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348880"/>
            <a:ext cx="537210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Beliefs:</a:t>
            </a:r>
            <a:br>
              <a:rPr lang="en-US"/>
            </a:br>
            <a:r>
              <a:rPr lang="en-US"/>
              <a:t>Personal opinions about yourself, your life and the world around you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4">
      <a:dk1>
        <a:srgbClr val="111111"/>
      </a:dk1>
      <a:lt1>
        <a:srgbClr val="FFFFFF"/>
      </a:lt1>
      <a:dk2>
        <a:srgbClr val="000000"/>
      </a:dk2>
      <a:lt2>
        <a:srgbClr val="600000"/>
      </a:lt2>
      <a:accent1>
        <a:srgbClr val="B40000"/>
      </a:accent1>
      <a:accent2>
        <a:srgbClr val="CC0000"/>
      </a:accent2>
      <a:accent3>
        <a:srgbClr val="FFFFFF"/>
      </a:accent3>
      <a:accent4>
        <a:srgbClr val="0D0D0D"/>
      </a:accent4>
      <a:accent5>
        <a:srgbClr val="D6AAAA"/>
      </a:accent5>
      <a:accent6>
        <a:srgbClr val="B90000"/>
      </a:accent6>
      <a:hlink>
        <a:srgbClr val="8219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800000"/>
        </a:lt2>
        <a:accent1>
          <a:srgbClr val="CC0000"/>
        </a:accent1>
        <a:accent2>
          <a:srgbClr val="FFFF99"/>
        </a:accent2>
        <a:accent3>
          <a:srgbClr val="FFFFFF"/>
        </a:accent3>
        <a:accent4>
          <a:srgbClr val="0D0D0D"/>
        </a:accent4>
        <a:accent5>
          <a:srgbClr val="E2AAAA"/>
        </a:accent5>
        <a:accent6>
          <a:srgbClr val="E7E78A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99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8219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800000"/>
        </a:lt2>
        <a:accent1>
          <a:srgbClr val="FF5050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FFB3B3"/>
        </a:accent5>
        <a:accent6>
          <a:srgbClr val="B90000"/>
        </a:accent6>
        <a:hlink>
          <a:srgbClr val="FF00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6C0501"/>
        </a:lt2>
        <a:accent1>
          <a:srgbClr val="7F0B02"/>
        </a:accent1>
        <a:accent2>
          <a:srgbClr val="B3250F"/>
        </a:accent2>
        <a:accent3>
          <a:srgbClr val="FFFFFF"/>
        </a:accent3>
        <a:accent4>
          <a:srgbClr val="404040"/>
        </a:accent4>
        <a:accent5>
          <a:srgbClr val="C0AAAA"/>
        </a:accent5>
        <a:accent6>
          <a:srgbClr val="A2200C"/>
        </a:accent6>
        <a:hlink>
          <a:srgbClr val="D9381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50B02"/>
        </a:lt2>
        <a:accent1>
          <a:srgbClr val="E1401E"/>
        </a:accent1>
        <a:accent2>
          <a:srgbClr val="A0A0A0"/>
        </a:accent2>
        <a:accent3>
          <a:srgbClr val="FFFFFF"/>
        </a:accent3>
        <a:accent4>
          <a:srgbClr val="404040"/>
        </a:accent4>
        <a:accent5>
          <a:srgbClr val="EEAFAB"/>
        </a:accent5>
        <a:accent6>
          <a:srgbClr val="919191"/>
        </a:accent6>
        <a:hlink>
          <a:srgbClr val="D61F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7C0901"/>
        </a:lt2>
        <a:accent1>
          <a:srgbClr val="DD3A1A"/>
        </a:accent1>
        <a:accent2>
          <a:srgbClr val="3C3C3C"/>
        </a:accent2>
        <a:accent3>
          <a:srgbClr val="FFFFFF"/>
        </a:accent3>
        <a:accent4>
          <a:srgbClr val="404040"/>
        </a:accent4>
        <a:accent5>
          <a:srgbClr val="EBAEAB"/>
        </a:accent5>
        <a:accent6>
          <a:srgbClr val="353535"/>
        </a:accent6>
        <a:hlink>
          <a:srgbClr val="A2230E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640702"/>
        </a:lt2>
        <a:accent1>
          <a:srgbClr val="931409"/>
        </a:accent1>
        <a:accent2>
          <a:srgbClr val="CF2A12"/>
        </a:accent2>
        <a:accent3>
          <a:srgbClr val="FFFFFF"/>
        </a:accent3>
        <a:accent4>
          <a:srgbClr val="404040"/>
        </a:accent4>
        <a:accent5>
          <a:srgbClr val="C8AAAA"/>
        </a:accent5>
        <a:accent6>
          <a:srgbClr val="BB250F"/>
        </a:accent6>
        <a:hlink>
          <a:srgbClr val="0101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E13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EAA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111111"/>
        </a:dk1>
        <a:lt1>
          <a:srgbClr val="FFFFFF"/>
        </a:lt1>
        <a:dk2>
          <a:srgbClr val="000000"/>
        </a:dk2>
        <a:lt2>
          <a:srgbClr val="9A1303"/>
        </a:lt2>
        <a:accent1>
          <a:srgbClr val="FF540F"/>
        </a:accent1>
        <a:accent2>
          <a:srgbClr val="DF3A19"/>
        </a:accent2>
        <a:accent3>
          <a:srgbClr val="FFFFFF"/>
        </a:accent3>
        <a:accent4>
          <a:srgbClr val="0D0D0D"/>
        </a:accent4>
        <a:accent5>
          <a:srgbClr val="FFB3AA"/>
        </a:accent5>
        <a:accent6>
          <a:srgbClr val="CA3416"/>
        </a:accent6>
        <a:hlink>
          <a:srgbClr val="F5723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111111"/>
        </a:dk1>
        <a:lt1>
          <a:srgbClr val="FFFFFF"/>
        </a:lt1>
        <a:dk2>
          <a:srgbClr val="000000"/>
        </a:dk2>
        <a:lt2>
          <a:srgbClr val="600000"/>
        </a:lt2>
        <a:accent1>
          <a:srgbClr val="B40000"/>
        </a:accent1>
        <a:accent2>
          <a:srgbClr val="CC0000"/>
        </a:accent2>
        <a:accent3>
          <a:srgbClr val="FFFFFF"/>
        </a:accent3>
        <a:accent4>
          <a:srgbClr val="0D0D0D"/>
        </a:accent4>
        <a:accent5>
          <a:srgbClr val="D6AAAA"/>
        </a:accent5>
        <a:accent6>
          <a:srgbClr val="B90000"/>
        </a:accent6>
        <a:hlink>
          <a:srgbClr val="EC7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</TotalTime>
  <Words>1126</Words>
  <Application>Microsoft Office PowerPoint</Application>
  <PresentationFormat>On-screen Show (4:3)</PresentationFormat>
  <Paragraphs>162</Paragraphs>
  <Slides>72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Albertus Medium</vt:lpstr>
      <vt:lpstr>Albertus MT</vt:lpstr>
      <vt:lpstr>Arial</vt:lpstr>
      <vt:lpstr>Arial Rounded MT Bold</vt:lpstr>
      <vt:lpstr>Century Gothic</vt:lpstr>
      <vt:lpstr>Impact</vt:lpstr>
      <vt:lpstr>Maiandra GD</vt:lpstr>
      <vt:lpstr>Monotype Sorts</vt:lpstr>
      <vt:lpstr>Tahoma</vt:lpstr>
      <vt:lpstr>template</vt:lpstr>
      <vt:lpstr>Clip</vt:lpstr>
      <vt:lpstr>Thinking Positively about the Future </vt:lpstr>
      <vt:lpstr>Imagine Your Future</vt:lpstr>
      <vt:lpstr>PowerPoint Presentation</vt:lpstr>
      <vt:lpstr> Let’s Visualize Your Future</vt:lpstr>
      <vt:lpstr>As a college student:</vt:lpstr>
      <vt:lpstr>Exercise: Visualize Your Success  Draw a picture, make a list or write some sentences.   Share with the class</vt:lpstr>
      <vt:lpstr>       Powerful Tools for Success</vt:lpstr>
      <vt:lpstr>Believe in Yourself</vt:lpstr>
      <vt:lpstr>Beliefs: Personal opinions about yourself, your life and the world around you</vt:lpstr>
      <vt:lpstr>For Example</vt:lpstr>
      <vt:lpstr>The Self-Fulfilling Prophecy </vt:lpstr>
      <vt:lpstr>Robert Rosenthal</vt:lpstr>
      <vt:lpstr>Positive Self-Talk</vt:lpstr>
      <vt:lpstr>Negative Thoughts</vt:lpstr>
      <vt:lpstr>Positive Thoughts</vt:lpstr>
      <vt:lpstr>On a sunny beautiful San Diego day you are walking on the beach and suddenly to stub you toe on something in the sand.      </vt:lpstr>
      <vt:lpstr>PowerPoint Presentation</vt:lpstr>
      <vt:lpstr>                  Change the wishes to affirmations  Example:   The wish: I wish for good health.  The affirmation: I enjoy having good health.</vt:lpstr>
      <vt:lpstr> About Your Life and Your Future</vt:lpstr>
      <vt:lpstr>Guidelines for Increasing Positive Thoughts</vt:lpstr>
      <vt:lpstr>Guidelines for Increasing Positive Thoughts</vt:lpstr>
      <vt:lpstr>Athletes Use Visualization</vt:lpstr>
      <vt:lpstr>Visualization</vt:lpstr>
      <vt:lpstr>For example:</vt:lpstr>
      <vt:lpstr>Hope for the Best</vt:lpstr>
      <vt:lpstr>Seven Habits of Highly Successful People</vt:lpstr>
      <vt:lpstr>Be Proactive</vt:lpstr>
      <vt:lpstr>Begin with the end in mind.</vt:lpstr>
      <vt:lpstr>Put first things first.</vt:lpstr>
      <vt:lpstr>Think win-win.</vt:lpstr>
      <vt:lpstr>First seek to understand.  Then be understood.</vt:lpstr>
      <vt:lpstr>Synergize.</vt:lpstr>
      <vt:lpstr>Sharpen the saw.</vt:lpstr>
      <vt:lpstr>Find your voice and inspire others to find theirs. </vt:lpstr>
      <vt:lpstr>Understanding Life Stages</vt:lpstr>
      <vt:lpstr>Finding happiness in your life.  </vt:lpstr>
      <vt:lpstr>Steps to Happiness </vt:lpstr>
      <vt:lpstr>Steps to Happiness</vt:lpstr>
      <vt:lpstr>Secrets to Happiness  Martin Seligman</vt:lpstr>
      <vt:lpstr>Happiness = S + C + V </vt:lpstr>
      <vt:lpstr>What are some examples of factors under your voluntary control?  </vt:lpstr>
      <vt:lpstr>More Secrets to Happiness</vt:lpstr>
      <vt:lpstr>Secrets to Happiness</vt:lpstr>
      <vt:lpstr>Secrets to Happiness</vt:lpstr>
      <vt:lpstr>Make a decision to choose happiness.</vt:lpstr>
      <vt:lpstr>Find small things that make you happy and sprinkle your life with them.</vt:lpstr>
      <vt:lpstr>Laugh more.  Laughter produces a relaxation response.</vt:lpstr>
      <vt:lpstr>A good joke beats a pill for a lot of ailments.</vt:lpstr>
      <vt:lpstr>Learn to think like an optimist. Assume you will succeed.</vt:lpstr>
      <vt:lpstr>Replace negative thoughts with positive ones.</vt:lpstr>
      <vt:lpstr>Do things that use your skills.</vt:lpstr>
      <vt:lpstr>Fill your life with things you like to do.  Remember the 20 things you like to do?</vt:lpstr>
      <vt:lpstr>Get enough rest.  </vt:lpstr>
      <vt:lpstr>Exercise to feel good and to cope with anxiety.</vt:lpstr>
      <vt:lpstr>There are no substitutes for fresh air, sunshine and exercise.</vt:lpstr>
      <vt:lpstr>Reduce stress.</vt:lpstr>
      <vt:lpstr>Close relationships are important.</vt:lpstr>
      <vt:lpstr>If you don’t do anything else in life, love someone and let someone love you.</vt:lpstr>
      <vt:lpstr>Keep things in perspective.  Will it matter 10 years from now?</vt:lpstr>
      <vt:lpstr>Exercise: Happiness Is . . . . Share Your Ideas</vt:lpstr>
      <vt:lpstr>Keys to Success: You Are What You Think</vt:lpstr>
      <vt:lpstr>What we believe is true, comes true. What we believe is possible,  becomes possible.                             --Henry Ford</vt:lpstr>
      <vt:lpstr>Watch your thoughts;  they become words. Watch your words;   they become actions. Watch your actions;   they become habits. Watch your habits;   they become character. Watch your character;  it becomes your destiny.                         Frank Outlaw                                </vt:lpstr>
      <vt:lpstr>Grand Essentials of Life</vt:lpstr>
      <vt:lpstr>Grand Essentials of Life</vt:lpstr>
      <vt:lpstr>Grand Essentials of Life</vt:lpstr>
      <vt:lpstr>Grand Essentials of Life</vt:lpstr>
      <vt:lpstr>Use the tools in  this book  to create your success.</vt:lpstr>
      <vt:lpstr>This is not the end of the course but a new beginning.</vt:lpstr>
      <vt:lpstr>PowerPoint Presentation</vt:lpstr>
      <vt:lpstr>Review the Keys to Success in this book.  What is your favorite one and why?</vt:lpstr>
      <vt:lpstr>Measure Your Success 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Marsha Fralick</cp:lastModifiedBy>
  <cp:revision>100</cp:revision>
  <dcterms:created xsi:type="dcterms:W3CDTF">2006-06-13T13:03:30Z</dcterms:created>
  <dcterms:modified xsi:type="dcterms:W3CDTF">2017-10-22T20:50:45Z</dcterms:modified>
</cp:coreProperties>
</file>